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7" r:id="rId5"/>
    <p:sldId id="268" r:id="rId6"/>
    <p:sldId id="269" r:id="rId7"/>
    <p:sldId id="272" r:id="rId8"/>
    <p:sldId id="271" r:id="rId9"/>
    <p:sldId id="270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8288000" cy="10287000"/>
  <p:notesSz cx="6858000" cy="9144000"/>
  <p:embeddedFontLst>
    <p:embeddedFont>
      <p:font typeface="각진펜" panose="020B0600000101010101" charset="-127"/>
      <p:regular r:id="rId19"/>
    </p:embeddedFont>
    <p:embeddedFont>
      <p:font typeface="각진펜 Bold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윤고딕 Bold" panose="020B0600000101010101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CF03"/>
    <a:srgbClr val="CE7720"/>
    <a:srgbClr val="5171FF"/>
    <a:srgbClr val="C63127"/>
    <a:srgbClr val="0E7177"/>
    <a:srgbClr val="E9EDF4"/>
    <a:srgbClr val="7C88AD"/>
    <a:srgbClr val="FBF6B2"/>
    <a:srgbClr val="AEB0B4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75853-3E57-4C8E-AA1C-FEB976EFAEC3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AE736-CE63-447D-AA0F-F2646C597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4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3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따라 해당 프로젝트는 선행적으로 공유차량 사업을 진행했던 화성시의 데이터를 토대로</a:t>
            </a:r>
            <a:r>
              <a:rPr lang="en-US" altLang="ko-KR" dirty="0"/>
              <a:t>, </a:t>
            </a:r>
            <a:r>
              <a:rPr lang="ko-KR" altLang="en-US" dirty="0"/>
              <a:t>새롭게 착수될 </a:t>
            </a:r>
            <a:r>
              <a:rPr lang="en-US" altLang="ko-KR" dirty="0"/>
              <a:t>3</a:t>
            </a:r>
            <a:r>
              <a:rPr lang="ko-KR" altLang="en-US" dirty="0"/>
              <a:t>기 신도시인 교산지구의 공유차량 적정규모를 산정하여 차량공유 서비스를 진행하고자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73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9AA23-3CDA-80B6-A3FE-E493B3DDF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E70962-A3AD-A3E2-B1CD-5CB0A4D60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68C658-AB99-2ED4-464A-8C706DE0A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637C3-83C5-1F51-E3AB-C887D473B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75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9A841-B27A-5FD2-90E6-83ED16B6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C60114-F4DE-0013-D086-80C1DB97F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4007B8-112F-3463-A6A3-F48D64A27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FB3881-4310-AB0E-1557-192B51C8F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95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7BB86-016D-CE6B-8257-848AB1FA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DDA575-C988-E999-F921-A1601EB09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89D6A8-A787-4754-B72B-EB5EE761E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0CCD7-78BD-0052-8DCA-3A4573AC6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6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A21F1-097E-C554-E405-09B8FEF5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F0A35C-6CF5-C140-FDCE-F9F1844A2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D3641B-6353-3E89-74F9-3A73F474F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2D213-2AB2-2824-97D7-86BE71E56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49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7DB4D-9538-9FB6-4D1E-EE2143389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A7E664-6036-5DF9-A579-BCDBFC973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C79914-A395-1066-749D-956C94A4D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7F93C7-7F97-E9FC-B018-D1478ED33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31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27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</a:t>
            </a:r>
            <a:r>
              <a:rPr lang="ko-KR" altLang="en-US" dirty="0" err="1"/>
              <a:t>행복카</a:t>
            </a:r>
            <a:r>
              <a:rPr lang="ko-KR" altLang="en-US" dirty="0"/>
              <a:t> 사업을 진행하는 </a:t>
            </a:r>
            <a:r>
              <a:rPr lang="ko-KR" altLang="en-US" dirty="0" err="1"/>
              <a:t>위굴리에서</a:t>
            </a:r>
            <a:r>
              <a:rPr lang="ko-KR" altLang="en-US" dirty="0"/>
              <a:t> 하니까 </a:t>
            </a:r>
            <a:r>
              <a:rPr lang="ko-KR" altLang="en-US" dirty="0" err="1"/>
              <a:t>위굴리의</a:t>
            </a:r>
            <a:r>
              <a:rPr lang="ko-KR" altLang="en-US" dirty="0"/>
              <a:t> 주요 이용자층 관련해서 개선방안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9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2.png"/><Relationship Id="rId7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80498" y="3162300"/>
            <a:ext cx="7727004" cy="2618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ko-KR" altLang="en-US" sz="7399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공유차량 </a:t>
            </a:r>
            <a:r>
              <a:rPr lang="ko-KR" altLang="en-US" sz="7399" b="1" dirty="0">
                <a:latin typeface="각진펜 Bold"/>
                <a:ea typeface="각진펜 Bold"/>
                <a:cs typeface="각진펜 Bold"/>
                <a:sym typeface="각진펜 Bold"/>
              </a:rPr>
              <a:t>적정 규모 산정</a:t>
            </a:r>
            <a:endParaRPr lang="en-US" sz="7399" b="1" dirty="0"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24426" y="9258300"/>
            <a:ext cx="3358774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TEAM </a:t>
            </a:r>
            <a:r>
              <a:rPr lang="ko-KR" altLang="en-US" sz="2800" b="1" dirty="0" err="1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동탄소년단</a:t>
            </a:r>
            <a:endParaRPr lang="en-US" sz="28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8367" y="2781300"/>
            <a:ext cx="5591266" cy="54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PROJECT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59055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30" name="Picture 6" descr="CI소개 | CI/브랜드 소개 | LH개요 | 공사소개 : 한국토지주택공사">
            <a:extLst>
              <a:ext uri="{FF2B5EF4-FFF2-40B4-BE49-F238E27FC236}">
                <a16:creationId xmlns:a16="http://schemas.microsoft.com/office/drawing/2014/main" id="{63AF0170-F2D6-F73C-95C4-F335FD83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0" y="628650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CE16E3-70C2-4C84-B594-517E8DBD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51" y="7573477"/>
            <a:ext cx="1908753" cy="19087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626DB3-5DBA-44F6-B558-B9A0768F6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705" y="6181168"/>
            <a:ext cx="2278496" cy="24056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F7698C-668E-4802-9027-D6A89256F5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737" y="6515100"/>
            <a:ext cx="1300263" cy="1142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81158" y="4738374"/>
            <a:ext cx="3229473" cy="1543050"/>
            <a:chOff x="0" y="0"/>
            <a:chExt cx="850561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14527" y="4738374"/>
            <a:ext cx="3229473" cy="1543050"/>
            <a:chOff x="0" y="0"/>
            <a:chExt cx="850561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48775" y="4738374"/>
            <a:ext cx="3229473" cy="1543050"/>
            <a:chOff x="0" y="0"/>
            <a:chExt cx="850561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83023" y="4738374"/>
            <a:ext cx="3229473" cy="1543050"/>
            <a:chOff x="0" y="0"/>
            <a:chExt cx="850561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프로젝트 진행과정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81158" y="4996248"/>
            <a:ext cx="2665738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주제 및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목표 설정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14966" y="5253390"/>
            <a:ext cx="2665738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시장조사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48775" y="5253390"/>
            <a:ext cx="2665738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설문조사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83023" y="5253390"/>
            <a:ext cx="2665738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결론도출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56392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90201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4009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58258" y="3972258"/>
            <a:ext cx="2315270" cy="5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81158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14966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48775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83023" y="6554177"/>
            <a:ext cx="266573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진행기간</a:t>
            </a:r>
          </a:p>
          <a:p>
            <a:pPr algn="ctr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진행사항 요약</a:t>
            </a:r>
          </a:p>
        </p:txBody>
      </p:sp>
      <p:pic>
        <p:nvPicPr>
          <p:cNvPr id="1032" name="Picture 8" descr="화성시 | 로고백과 위키 | Fandom">
            <a:extLst>
              <a:ext uri="{FF2B5EF4-FFF2-40B4-BE49-F238E27FC236}">
                <a16:creationId xmlns:a16="http://schemas.microsoft.com/office/drawing/2014/main" id="{7D168A47-3D41-A990-D1DE-F9F94AC8B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25" y="6920026"/>
            <a:ext cx="2906062" cy="159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32328D8-70AC-99FE-E7AC-406C122DF9DC}"/>
              </a:ext>
            </a:extLst>
          </p:cNvPr>
          <p:cNvSpPr/>
          <p:nvPr/>
        </p:nvSpPr>
        <p:spPr>
          <a:xfrm>
            <a:off x="3755327" y="6290948"/>
            <a:ext cx="3439462" cy="2927649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042FC2-05CC-44B4-3F49-666253D3B4CD}"/>
              </a:ext>
            </a:extLst>
          </p:cNvPr>
          <p:cNvSpPr/>
          <p:nvPr/>
        </p:nvSpPr>
        <p:spPr>
          <a:xfrm>
            <a:off x="1695894" y="7214300"/>
            <a:ext cx="1157838" cy="1012457"/>
          </a:xfrm>
          <a:prstGeom prst="roundRect">
            <a:avLst>
              <a:gd name="adj" fmla="val 28799"/>
            </a:avLst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10" descr="문장 - 하남시청">
            <a:extLst>
              <a:ext uri="{FF2B5EF4-FFF2-40B4-BE49-F238E27FC236}">
                <a16:creationId xmlns:a16="http://schemas.microsoft.com/office/drawing/2014/main" id="{58C6FA39-A3D6-EC61-66A9-BD8AB355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37" y="7304188"/>
            <a:ext cx="774352" cy="85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758183" y="3600450"/>
            <a:ext cx="5204841" cy="2193998"/>
            <a:chOff x="0" y="0"/>
            <a:chExt cx="1370822" cy="5778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33014" y="3600450"/>
            <a:ext cx="5204841" cy="2193998"/>
            <a:chOff x="0" y="0"/>
            <a:chExt cx="1370822" cy="5778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758183" y="6042098"/>
            <a:ext cx="5204841" cy="2193998"/>
            <a:chOff x="0" y="0"/>
            <a:chExt cx="1370822" cy="5778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33014" y="6042098"/>
            <a:ext cx="5204841" cy="2193998"/>
            <a:chOff x="0" y="0"/>
            <a:chExt cx="1370822" cy="5778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80443" y="3600450"/>
            <a:ext cx="1206315" cy="2193998"/>
            <a:chOff x="0" y="0"/>
            <a:chExt cx="317712" cy="5778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55275" y="3600450"/>
            <a:ext cx="1206315" cy="2193998"/>
            <a:chOff x="0" y="0"/>
            <a:chExt cx="317712" cy="57784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580443" y="6042098"/>
            <a:ext cx="1206315" cy="2193998"/>
            <a:chOff x="0" y="0"/>
            <a:chExt cx="317712" cy="5778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55275" y="6042098"/>
            <a:ext cx="1206315" cy="2193998"/>
            <a:chOff x="0" y="0"/>
            <a:chExt cx="317712" cy="5778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시장조사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80443" y="4183799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80443" y="6625447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55275" y="4183799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255275" y="6625447"/>
            <a:ext cx="1206315" cy="10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</a:t>
            </a:r>
          </a:p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984294" y="3992005"/>
            <a:ext cx="4752618" cy="138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984294" y="6666983"/>
            <a:ext cx="475261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59125" y="4225335"/>
            <a:ext cx="4752618" cy="9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59125" y="6433654"/>
            <a:ext cx="4752618" cy="138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  <a:p>
            <a:pPr algn="l">
              <a:lnSpc>
                <a:spcPts val="3724"/>
              </a:lnSpc>
            </a:pPr>
            <a:r>
              <a:rPr lang="en-US" sz="2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조사내용을 적어주세요.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설문조사 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00" y="3008664"/>
            <a:ext cx="6558545" cy="615643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51332" y="3696127"/>
            <a:ext cx="4890222" cy="402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  <a:p>
            <a:pPr algn="l">
              <a:lnSpc>
                <a:spcPts val="6516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 적어주세요.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0506" y="3696127"/>
            <a:ext cx="2795803" cy="402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1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2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3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4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항목 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75" y="3286523"/>
            <a:ext cx="4816391" cy="14185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75" y="4219022"/>
            <a:ext cx="4816391" cy="14185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975" y="5988235"/>
            <a:ext cx="4816391" cy="14185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975" y="6909183"/>
            <a:ext cx="4816391" cy="141858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975" y="5124729"/>
            <a:ext cx="4816391" cy="1418588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9455881" y="4928316"/>
            <a:ext cx="981229" cy="1841897"/>
          </a:xfrm>
          <a:custGeom>
            <a:avLst/>
            <a:gdLst/>
            <a:ahLst/>
            <a:cxnLst/>
            <a:rect l="l" t="t" r="r" b="b"/>
            <a:pathLst>
              <a:path w="981229" h="1841897">
                <a:moveTo>
                  <a:pt x="0" y="0"/>
                </a:moveTo>
                <a:lnTo>
                  <a:pt x="981228" y="0"/>
                </a:lnTo>
                <a:lnTo>
                  <a:pt x="981228" y="1841896"/>
                </a:lnTo>
                <a:lnTo>
                  <a:pt x="0" y="18418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751434" y="3549820"/>
            <a:ext cx="4858318" cy="4519959"/>
            <a:chOff x="0" y="0"/>
            <a:chExt cx="1279557" cy="11904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9557" cy="1190442"/>
            </a:xfrm>
            <a:custGeom>
              <a:avLst/>
              <a:gdLst/>
              <a:ahLst/>
              <a:cxnLst/>
              <a:rect l="l" t="t" r="r" b="b"/>
              <a:pathLst>
                <a:path w="1279557" h="1190442">
                  <a:moveTo>
                    <a:pt x="0" y="0"/>
                  </a:moveTo>
                  <a:lnTo>
                    <a:pt x="1279557" y="0"/>
                  </a:lnTo>
                  <a:lnTo>
                    <a:pt x="1279557" y="1190442"/>
                  </a:lnTo>
                  <a:lnTo>
                    <a:pt x="0" y="1190442"/>
                  </a:lnTo>
                  <a:close/>
                </a:path>
              </a:pathLst>
            </a:custGeom>
            <a:solidFill>
              <a:srgbClr val="5171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79557" cy="1228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성과 및 결론도출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69645" y="3478339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69645" y="4435250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69645" y="6204464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69645" y="5369594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69645" y="7138807"/>
            <a:ext cx="2795803" cy="74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지표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42878" y="3879203"/>
            <a:ext cx="4053682" cy="25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30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결론에 대한 내용을</a:t>
            </a:r>
          </a:p>
          <a:p>
            <a:pPr algn="l">
              <a:lnSpc>
                <a:spcPts val="4110"/>
              </a:lnSpc>
            </a:pPr>
            <a:r>
              <a:rPr lang="en-US" sz="30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적어 주세요. 결론에 대한 내용을 적어 주세요. 결론에 대한 내용을 적어 주세요.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15616" y="3461676"/>
            <a:ext cx="7653949" cy="29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개선사항에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대한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적어주세요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</a:t>
            </a:r>
          </a:p>
          <a:p>
            <a:pPr algn="l">
              <a:lnSpc>
                <a:spcPts val="8208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개선사항에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대한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적어주세요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</a:t>
            </a:r>
          </a:p>
          <a:p>
            <a:pPr algn="l">
              <a:lnSpc>
                <a:spcPts val="8208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개선사항에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대한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내용을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적어주세요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03478" y="3461676"/>
            <a:ext cx="3906384" cy="29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개선사항 1</a:t>
            </a: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개선사항 2</a:t>
            </a: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개선사항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07 향후 개선방향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9337" y="9471322"/>
            <a:ext cx="3234447" cy="30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라라나 대학교 경영학과 1팀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C298F7DA-AC29-234D-022C-DEE45D138F3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549766F-AFB9-3404-D300-8387D62D104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6FD94B3-4F46-E5A4-D634-3B94B2B2EA20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BBA2AE29-A6E1-AF02-3C2E-061C4BEC053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9A279A1-85BE-E933-5FD0-7984B9DF1194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08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향후 과제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F4329F-B62D-08C0-D815-8C441751CCF5}"/>
              </a:ext>
            </a:extLst>
          </p:cNvPr>
          <p:cNvSpPr txBox="1"/>
          <p:nvPr/>
        </p:nvSpPr>
        <p:spPr>
          <a:xfrm>
            <a:off x="6907647" y="4641923"/>
            <a:ext cx="4396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주차 공간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수요데이터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이용패턴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이용률 및 이동거리 등을 활용했더라면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88986" y="3392809"/>
            <a:ext cx="10110029" cy="143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5171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68153" y="5250200"/>
            <a:ext cx="8551695" cy="95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01174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6D7E45A2-30D8-6CFE-7C73-0613BA8840D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8704605A-2CBA-3B98-0B2A-24F89339E2BC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1E7BC15-5852-7E74-BFB7-CF2BBE9BDFB1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7">
            <a:extLst>
              <a:ext uri="{FF2B5EF4-FFF2-40B4-BE49-F238E27FC236}">
                <a16:creationId xmlns:a16="http://schemas.microsoft.com/office/drawing/2014/main" id="{0E7AC3D2-BD67-59C3-666C-3756CC729FA7}"/>
              </a:ext>
            </a:extLst>
          </p:cNvPr>
          <p:cNvSpPr txBox="1"/>
          <p:nvPr/>
        </p:nvSpPr>
        <p:spPr>
          <a:xfrm>
            <a:off x="1035555" y="647700"/>
            <a:ext cx="155524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  <a:endParaRPr lang="en-US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59168" y="3606269"/>
            <a:ext cx="5171432" cy="360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 </a:t>
            </a:r>
            <a:r>
              <a:rPr lang="ko-KR" alt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전처리</a:t>
            </a:r>
            <a:endParaRPr lang="en-US" altLang="ko-KR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분석 및 모델링</a:t>
            </a:r>
            <a:endParaRPr lang="en-US" altLang="ko-KR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결론 및 시사점</a:t>
            </a:r>
            <a:endParaRPr lang="en-US" altLang="ko-KR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향후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과제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75914" y="3606269"/>
            <a:ext cx="4722758" cy="360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배경 및 목표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선행연구 검토</a:t>
            </a:r>
            <a:endParaRPr lang="en-US" altLang="ko-KR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분석 절차</a:t>
            </a:r>
            <a:endParaRPr lang="en-US" altLang="ko-KR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 데이터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90035" y="3606269"/>
            <a:ext cx="1136015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73289" y="3606269"/>
            <a:ext cx="1136015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08 </a:t>
            </a: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id="{C3CD58D9-2EFD-6AF7-6B4C-C67F0A64891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2">
            <a:extLst>
              <a:ext uri="{FF2B5EF4-FFF2-40B4-BE49-F238E27FC236}">
                <a16:creationId xmlns:a16="http://schemas.microsoft.com/office/drawing/2014/main" id="{744ACEB5-FB68-F4A5-E331-98C83258B37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024" name="Freeform 3">
              <a:extLst>
                <a:ext uri="{FF2B5EF4-FFF2-40B4-BE49-F238E27FC236}">
                  <a16:creationId xmlns:a16="http://schemas.microsoft.com/office/drawing/2014/main" id="{993CC4D0-0C82-65B4-59F7-891D550CE9B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25" name="TextBox 4">
              <a:extLst>
                <a:ext uri="{FF2B5EF4-FFF2-40B4-BE49-F238E27FC236}">
                  <a16:creationId xmlns:a16="http://schemas.microsoft.com/office/drawing/2014/main" id="{223CC939-71FE-B06F-F1B3-2865819BFFB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F1AFEE4-D254-57F2-75A7-3F5BE495CD6D}"/>
              </a:ext>
            </a:extLst>
          </p:cNvPr>
          <p:cNvSpPr/>
          <p:nvPr/>
        </p:nvSpPr>
        <p:spPr>
          <a:xfrm>
            <a:off x="1452099" y="5342078"/>
            <a:ext cx="2753663" cy="2539653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0" name="Picture 16" descr="카셰어링 추천 투루카 하루 단기 자동차 대여 렌트 후기">
            <a:extLst>
              <a:ext uri="{FF2B5EF4-FFF2-40B4-BE49-F238E27FC236}">
                <a16:creationId xmlns:a16="http://schemas.microsoft.com/office/drawing/2014/main" id="{CEFFAFB8-F426-3EE7-43BD-E2C7E34A5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688" y="6723590"/>
            <a:ext cx="961682" cy="961682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쏘카 - 숙박부터 카셰어링까지 한 번에 - Google Play 앱">
            <a:extLst>
              <a:ext uri="{FF2B5EF4-FFF2-40B4-BE49-F238E27FC236}">
                <a16:creationId xmlns:a16="http://schemas.microsoft.com/office/drawing/2014/main" id="{8F81FB6A-FCFB-7424-F81D-EB29B230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56" y="5595731"/>
            <a:ext cx="961680" cy="96168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위굴리 wegooli">
            <a:extLst>
              <a:ext uri="{FF2B5EF4-FFF2-40B4-BE49-F238E27FC236}">
                <a16:creationId xmlns:a16="http://schemas.microsoft.com/office/drawing/2014/main" id="{7F3B7671-3B46-AC62-EE67-CD5CD4E7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358" y="6723590"/>
            <a:ext cx="991603" cy="961682"/>
          </a:xfrm>
          <a:prstGeom prst="roundRect">
            <a:avLst>
              <a:gd name="adj" fmla="val 22031"/>
            </a:avLst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 car - 그린카의 새로운 이름 - Google Play 앱">
            <a:extLst>
              <a:ext uri="{FF2B5EF4-FFF2-40B4-BE49-F238E27FC236}">
                <a16:creationId xmlns:a16="http://schemas.microsoft.com/office/drawing/2014/main" id="{35054964-40E1-E2E7-4A78-0430ED8D2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282" y="5595731"/>
            <a:ext cx="961680" cy="96168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8865C6-6D32-0401-7EF6-E1F796BC39F0}"/>
              </a:ext>
            </a:extLst>
          </p:cNvPr>
          <p:cNvSpPr txBox="1"/>
          <p:nvPr/>
        </p:nvSpPr>
        <p:spPr>
          <a:xfrm>
            <a:off x="2169071" y="7970103"/>
            <a:ext cx="62933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환경 문제 대두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비용 절감 효과로 인한</a:t>
            </a:r>
            <a:endParaRPr lang="en-US" altLang="ko-KR" sz="24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서비스 이용자 </a:t>
            </a:r>
            <a:r>
              <a:rPr lang="en-US" altLang="ko-KR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수</a:t>
            </a: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증가</a:t>
            </a: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추세</a:t>
            </a:r>
            <a:endParaRPr lang="en-US" altLang="ko-KR" sz="24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C0D2B31A-43E4-6CF3-8247-D1F3243FAB40}"/>
              </a:ext>
            </a:extLst>
          </p:cNvPr>
          <p:cNvSpPr txBox="1"/>
          <p:nvPr/>
        </p:nvSpPr>
        <p:spPr>
          <a:xfrm>
            <a:off x="10913849" y="7605236"/>
            <a:ext cx="592635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단지 내 공유차량 </a:t>
            </a:r>
            <a:r>
              <a:rPr lang="ko-KR" altLang="en-US" sz="24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이용량이</a:t>
            </a: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sz="24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점차적으로 증가할 것으로 예상됨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048" name="Picture 24" descr="질주하는 차량공유 시장, 2040년 4000조 시장된다  - 머니투데이">
            <a:extLst>
              <a:ext uri="{FF2B5EF4-FFF2-40B4-BE49-F238E27FC236}">
                <a16:creationId xmlns:a16="http://schemas.microsoft.com/office/drawing/2014/main" id="{3A8C5720-E6B2-E535-E5B7-E3E1EE79E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51" y="5385883"/>
            <a:ext cx="4796810" cy="2495847"/>
          </a:xfrm>
          <a:prstGeom prst="roundRect">
            <a:avLst>
              <a:gd name="adj" fmla="val 11503"/>
            </a:avLst>
          </a:prstGeom>
          <a:noFill/>
          <a:ln w="57150">
            <a:solidFill>
              <a:srgbClr val="5171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9A7A0FF-0A7C-D762-4085-41CD27944764}"/>
              </a:ext>
            </a:extLst>
          </p:cNvPr>
          <p:cNvSpPr txBox="1"/>
          <p:nvPr/>
        </p:nvSpPr>
        <p:spPr>
          <a:xfrm>
            <a:off x="457200" y="9818013"/>
            <a:ext cx="7858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150"/>
              </a:spcAft>
            </a:pP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출처 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공공주택 업무처리지침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국가법령 정보센터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), 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질주하는 차량공유 시장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, 2040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년 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4000</a:t>
            </a: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조 </a:t>
            </a:r>
            <a:r>
              <a:rPr lang="ko-KR" altLang="en-US" sz="11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시장된다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1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머니투데이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  <a:b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          </a:t>
            </a:r>
            <a:r>
              <a:rPr lang="en-US" altLang="ko-KR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LH, </a:t>
            </a:r>
            <a:r>
              <a:rPr lang="ko-KR" altLang="en-US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임대주택 단지 </a:t>
            </a:r>
            <a:r>
              <a:rPr lang="ko-KR" altLang="en-US" sz="1100" b="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행복카</a:t>
            </a:r>
            <a:r>
              <a:rPr lang="ko-KR" altLang="en-US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 서비스 확대 추진</a:t>
            </a:r>
            <a:r>
              <a:rPr lang="en-US" altLang="ko-KR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국토일보</a:t>
            </a:r>
            <a:r>
              <a:rPr lang="en-US" altLang="ko-KR" sz="1100" b="0" i="0" dirty="0"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ko-KR" altLang="en-US" sz="1100" i="0" dirty="0"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1D0CD38-D0D7-3517-0F33-A413E58917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1384" y="2667500"/>
            <a:ext cx="6705600" cy="2403404"/>
          </a:xfrm>
          <a:prstGeom prst="roundRect">
            <a:avLst/>
          </a:prstGeom>
          <a:ln w="57150">
            <a:solidFill>
              <a:srgbClr val="5171FF"/>
            </a:solidFill>
          </a:ln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E96431C-6864-09BC-8780-C800C8C8B2A8}"/>
              </a:ext>
            </a:extLst>
          </p:cNvPr>
          <p:cNvSpPr/>
          <p:nvPr/>
        </p:nvSpPr>
        <p:spPr>
          <a:xfrm>
            <a:off x="2411376" y="4672880"/>
            <a:ext cx="5791200" cy="3074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1014FE4-272C-C818-F79E-7378711F01BC}"/>
              </a:ext>
            </a:extLst>
          </p:cNvPr>
          <p:cNvCxnSpPr>
            <a:cxnSpLocks/>
          </p:cNvCxnSpPr>
          <p:nvPr/>
        </p:nvCxnSpPr>
        <p:spPr>
          <a:xfrm flipH="1">
            <a:off x="8202576" y="4312769"/>
            <a:ext cx="243796" cy="400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C8F5D74-D224-FBEB-C497-794813886CB7}"/>
              </a:ext>
            </a:extLst>
          </p:cNvPr>
          <p:cNvCxnSpPr>
            <a:cxnSpLocks/>
          </p:cNvCxnSpPr>
          <p:nvPr/>
        </p:nvCxnSpPr>
        <p:spPr>
          <a:xfrm>
            <a:off x="2173620" y="4267366"/>
            <a:ext cx="248313" cy="4415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F35D0A9-EA91-AFF0-74BE-DAC252E34072}"/>
              </a:ext>
            </a:extLst>
          </p:cNvPr>
          <p:cNvSpPr/>
          <p:nvPr/>
        </p:nvSpPr>
        <p:spPr>
          <a:xfrm>
            <a:off x="2173620" y="3445900"/>
            <a:ext cx="6284258" cy="93837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192E4A35-EA9C-AF03-9862-332A7232B974}"/>
              </a:ext>
            </a:extLst>
          </p:cNvPr>
          <p:cNvSpPr txBox="1"/>
          <p:nvPr/>
        </p:nvSpPr>
        <p:spPr>
          <a:xfrm>
            <a:off x="2155457" y="3558602"/>
            <a:ext cx="635910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68579" algn="ctr"/>
            <a:r>
              <a:rPr lang="ko-KR" altLang="en-US" sz="2400" b="0" i="0" dirty="0">
                <a:effectLst/>
                <a:latin typeface="각진펜 Bold" panose="020B0600000101010101" charset="-127"/>
                <a:ea typeface="각진펜 Bold" panose="020B0600000101010101" charset="-127"/>
              </a:rPr>
              <a:t>공공주택 주차장 일부를 </a:t>
            </a:r>
            <a:r>
              <a:rPr lang="ko-KR" altLang="en-US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공유차량 이용</a:t>
            </a:r>
            <a:r>
              <a:rPr lang="ko-KR" altLang="en-US" sz="2400" b="0" i="0" dirty="0">
                <a:effectLst/>
                <a:latin typeface="각진펜 Bold" panose="020B0600000101010101" charset="-127"/>
                <a:ea typeface="각진펜 Bold" panose="020B0600000101010101" charset="-127"/>
              </a:rPr>
              <a:t>을 위한 </a:t>
            </a:r>
            <a:endParaRPr lang="en-US" altLang="ko-KR" sz="2400" b="0" i="0" dirty="0"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indent="-68579" algn="ctr"/>
            <a:r>
              <a:rPr lang="ko-KR" altLang="en-US" sz="2400" b="0" i="0" dirty="0">
                <a:effectLst/>
                <a:latin typeface="각진펜 Bold" panose="020B0600000101010101" charset="-127"/>
                <a:ea typeface="각진펜 Bold" panose="020B0600000101010101" charset="-127"/>
              </a:rPr>
              <a:t>전용주차 구획으로 정할 수 있게</a:t>
            </a:r>
            <a:r>
              <a:rPr lang="ko-KR" altLang="en-US" sz="24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됨 </a:t>
            </a:r>
            <a:r>
              <a:rPr lang="en-US" altLang="ko-KR" sz="24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(2016.06)</a:t>
            </a:r>
            <a:endParaRPr lang="en-US" sz="2400" b="1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3790B601-28F9-B46D-9DDD-B5D7D1B3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334" y="3363067"/>
            <a:ext cx="5451428" cy="4093527"/>
          </a:xfrm>
          <a:prstGeom prst="roundRect">
            <a:avLst>
              <a:gd name="adj" fmla="val 10856"/>
            </a:avLst>
          </a:prstGeom>
          <a:noFill/>
          <a:ln w="57150">
            <a:solidFill>
              <a:srgbClr val="5171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Freeform 11">
            <a:extLst>
              <a:ext uri="{FF2B5EF4-FFF2-40B4-BE49-F238E27FC236}">
                <a16:creationId xmlns:a16="http://schemas.microsoft.com/office/drawing/2014/main" id="{CF45CCCC-6766-676E-F3FD-C565D0B5C7FC}"/>
              </a:ext>
            </a:extLst>
          </p:cNvPr>
          <p:cNvSpPr/>
          <p:nvPr/>
        </p:nvSpPr>
        <p:spPr>
          <a:xfrm>
            <a:off x="9727133" y="4731980"/>
            <a:ext cx="981229" cy="1841897"/>
          </a:xfrm>
          <a:custGeom>
            <a:avLst/>
            <a:gdLst/>
            <a:ahLst/>
            <a:cxnLst/>
            <a:rect l="l" t="t" r="r" b="b"/>
            <a:pathLst>
              <a:path w="981229" h="1841897">
                <a:moveTo>
                  <a:pt x="0" y="0"/>
                </a:moveTo>
                <a:lnTo>
                  <a:pt x="981228" y="0"/>
                </a:lnTo>
                <a:lnTo>
                  <a:pt x="981228" y="1841896"/>
                </a:lnTo>
                <a:lnTo>
                  <a:pt x="0" y="1841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27" name="AutoShape 8">
            <a:extLst>
              <a:ext uri="{FF2B5EF4-FFF2-40B4-BE49-F238E27FC236}">
                <a16:creationId xmlns:a16="http://schemas.microsoft.com/office/drawing/2014/main" id="{118A9D05-3CEB-7491-4132-B20C3ECC1D7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A811B95-576A-DCF8-E6C5-D45FB789D712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 </a:t>
            </a:r>
            <a:r>
              <a:rPr lang="en-US" altLang="ko-KR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배경 및 목표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C2659-95B6-58CD-108F-96F95FA6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29C004EA-538B-F1F5-CBB9-2CFD08A2919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1E3C2E55-7207-7735-D9C9-5ACF19AD92F8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84E5428D-3F2A-7331-FC70-80D13242BE0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BAB1586-13A8-8AFC-3C21-0B00DC95A1A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929DB11-5F2A-FFD6-AEE9-77A5EB43266C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 </a:t>
            </a:r>
            <a:r>
              <a:rPr lang="en-US" altLang="ko-KR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</a:t>
            </a: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배경 및 목표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A959FA61-B8B6-EB0C-BF26-5041A78AA5AB}"/>
              </a:ext>
            </a:extLst>
          </p:cNvPr>
          <p:cNvSpPr txBox="1"/>
          <p:nvPr/>
        </p:nvSpPr>
        <p:spPr>
          <a:xfrm>
            <a:off x="2309363" y="6186134"/>
            <a:ext cx="5043835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데이터 및 공공주택 단지 내 </a:t>
            </a:r>
            <a:endParaRPr lang="en-US" altLang="ko-KR" sz="24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</a:t>
            </a:r>
            <a:r>
              <a:rPr lang="en-US" altLang="ko-KR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이용현황 분석 활용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F10C1DBC-7C66-EF14-812E-4276D36E5F7C}"/>
              </a:ext>
            </a:extLst>
          </p:cNvPr>
          <p:cNvSpPr txBox="1"/>
          <p:nvPr/>
        </p:nvSpPr>
        <p:spPr>
          <a:xfrm>
            <a:off x="9896249" y="6201522"/>
            <a:ext cx="6968541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새롭게 착수되는 하남시 교산 지구의 공공주택 </a:t>
            </a:r>
            <a:endParaRPr lang="en-US" altLang="ko-KR" sz="24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공급 유형에 따른 공유차량</a:t>
            </a:r>
            <a:r>
              <a:rPr lang="en-US" altLang="ko-KR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적정규모 산정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9B3968C1-21E5-7867-4210-17102F3BA783}"/>
              </a:ext>
            </a:extLst>
          </p:cNvPr>
          <p:cNvSpPr txBox="1"/>
          <p:nvPr/>
        </p:nvSpPr>
        <p:spPr>
          <a:xfrm>
            <a:off x="2446778" y="8399208"/>
            <a:ext cx="13394444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교산지구 차량공유 사업계획 수립의 근거</a:t>
            </a:r>
            <a:r>
              <a:rPr lang="ko-KR" altLang="en-US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로 활용할 수 있는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예측모형 설계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 영향요인</a:t>
            </a:r>
            <a:r>
              <a:rPr lang="ko-KR" altLang="en-US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기반 </a:t>
            </a:r>
            <a:r>
              <a:rPr lang="ko-KR" altLang="en-US" sz="2800" b="1" dirty="0">
                <a:latin typeface="각진펜 Bold"/>
                <a:ea typeface="각진펜 Bold"/>
                <a:cs typeface="각진펜 Bold"/>
                <a:sym typeface="각진펜 Bold"/>
              </a:rPr>
              <a:t>차량공유사업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활성화 방안 제안</a:t>
            </a:r>
            <a:endParaRPr lang="en-US" altLang="ko-KR" sz="28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052" name="Picture 4" descr="개발컨셉 - 하남도시공사">
            <a:extLst>
              <a:ext uri="{FF2B5EF4-FFF2-40B4-BE49-F238E27FC236}">
                <a16:creationId xmlns:a16="http://schemas.microsoft.com/office/drawing/2014/main" id="{8F61CCA1-D2B2-1CB2-23C2-ABC294182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1" y="2379411"/>
            <a:ext cx="6339438" cy="375406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11">
            <a:extLst>
              <a:ext uri="{FF2B5EF4-FFF2-40B4-BE49-F238E27FC236}">
                <a16:creationId xmlns:a16="http://schemas.microsoft.com/office/drawing/2014/main" id="{90530883-B10F-30D8-017D-9EA81EFB118F}"/>
              </a:ext>
            </a:extLst>
          </p:cNvPr>
          <p:cNvSpPr/>
          <p:nvPr/>
        </p:nvSpPr>
        <p:spPr>
          <a:xfrm>
            <a:off x="8615286" y="3771882"/>
            <a:ext cx="981229" cy="1841897"/>
          </a:xfrm>
          <a:custGeom>
            <a:avLst/>
            <a:gdLst/>
            <a:ahLst/>
            <a:cxnLst/>
            <a:rect l="l" t="t" r="r" b="b"/>
            <a:pathLst>
              <a:path w="981229" h="1841897">
                <a:moveTo>
                  <a:pt x="0" y="0"/>
                </a:moveTo>
                <a:lnTo>
                  <a:pt x="981228" y="0"/>
                </a:lnTo>
                <a:lnTo>
                  <a:pt x="981228" y="1841896"/>
                </a:lnTo>
                <a:lnTo>
                  <a:pt x="0" y="1841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130583E-D020-2986-0D07-35955BD58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562" y="2379411"/>
            <a:ext cx="6339438" cy="3754061"/>
          </a:xfrm>
          <a:prstGeom prst="roundRect">
            <a:avLst/>
          </a:prstGeom>
        </p:spPr>
      </p:pic>
      <p:pic>
        <p:nvPicPr>
          <p:cNvPr id="28" name="Picture 8" descr="화성시 | 로고백과 위키 | Fandom">
            <a:extLst>
              <a:ext uri="{FF2B5EF4-FFF2-40B4-BE49-F238E27FC236}">
                <a16:creationId xmlns:a16="http://schemas.microsoft.com/office/drawing/2014/main" id="{BAE5FEAF-9528-71D8-AD3A-F0963F96F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98"/>
          <a:stretch/>
        </p:blipFill>
        <p:spPr bwMode="auto">
          <a:xfrm>
            <a:off x="3469860" y="3520367"/>
            <a:ext cx="1112595" cy="137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화성시 | 로고백과 위키 | Fandom">
            <a:extLst>
              <a:ext uri="{FF2B5EF4-FFF2-40B4-BE49-F238E27FC236}">
                <a16:creationId xmlns:a16="http://schemas.microsoft.com/office/drawing/2014/main" id="{12D8D976-ED26-45C2-B2C8-5243C1C12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3"/>
          <a:stretch/>
        </p:blipFill>
        <p:spPr bwMode="auto">
          <a:xfrm>
            <a:off x="4437420" y="3520367"/>
            <a:ext cx="1417394" cy="137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3D1E50D-0FCC-9130-36FF-70EFD60ED1D7}"/>
              </a:ext>
            </a:extLst>
          </p:cNvPr>
          <p:cNvSpPr/>
          <p:nvPr/>
        </p:nvSpPr>
        <p:spPr>
          <a:xfrm>
            <a:off x="1371601" y="2171700"/>
            <a:ext cx="15502942" cy="527087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97BD7329-9F53-4BAE-4024-A75ECBC51DFF}"/>
              </a:ext>
            </a:extLst>
          </p:cNvPr>
          <p:cNvSpPr/>
          <p:nvPr/>
        </p:nvSpPr>
        <p:spPr>
          <a:xfrm rot="10800000">
            <a:off x="5762841" y="7647365"/>
            <a:ext cx="6720461" cy="620060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58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56FC9-D056-E43B-4DFD-D78C7E78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0D5AD9F6-5A75-1AE6-4015-DA8BCD535A6D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3797C59B-02DB-EC38-E2F3-C2D7D45D319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B554D25F-9B9A-2ED1-FD2B-385145B474C6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0314A0C1-0742-99A8-9E4F-BDF392EB49E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2876DA6-212F-D90F-D2DB-180222E5998E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선행연구 검토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192405CB-37D3-1628-8C83-200DC0B7C384}"/>
              </a:ext>
            </a:extLst>
          </p:cNvPr>
          <p:cNvSpPr txBox="1"/>
          <p:nvPr/>
        </p:nvSpPr>
        <p:spPr>
          <a:xfrm>
            <a:off x="518765" y="5101578"/>
            <a:ext cx="5043835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고준호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(2019)</a:t>
            </a:r>
            <a:r>
              <a:rPr lang="en-US" altLang="ko-KR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자율주행 공유 자동차 도입에 따른 </a:t>
            </a:r>
            <a:endParaRPr lang="en-US" altLang="ko-KR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서울시 주차수요 변화 예측</a:t>
            </a:r>
            <a:endParaRPr lang="en-US" altLang="ko-KR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29CA72E2-8621-4FE9-F810-4AEC0F906E50}"/>
              </a:ext>
            </a:extLst>
          </p:cNvPr>
          <p:cNvSpPr txBox="1"/>
          <p:nvPr/>
        </p:nvSpPr>
        <p:spPr>
          <a:xfrm>
            <a:off x="5635414" y="5120124"/>
            <a:ext cx="4648200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자율주행 공유 자동차의 도입 비율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서울시의 주차 공간 공급 및 수요 데이터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보유 비율과 이용 패턴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이용률 및 이동 거리 데이터</a:t>
            </a: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A7E9ACF3-F843-80E7-978C-7EBA013F6B49}"/>
              </a:ext>
            </a:extLst>
          </p:cNvPr>
          <p:cNvSpPr txBox="1"/>
          <p:nvPr/>
        </p:nvSpPr>
        <p:spPr>
          <a:xfrm>
            <a:off x="490356" y="7288715"/>
            <a:ext cx="5043835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김경옥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(2023)</a:t>
            </a:r>
            <a:r>
              <a:rPr lang="en-US" altLang="ko-KR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i="0" dirty="0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공유 마이크로 </a:t>
            </a:r>
            <a:r>
              <a:rPr lang="ko-KR" altLang="en-US" i="0" dirty="0" err="1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모빌리티</a:t>
            </a:r>
            <a:r>
              <a:rPr lang="ko-KR" altLang="en-US" i="0" dirty="0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시스템의 도입 및 </a:t>
            </a:r>
            <a:endParaRPr lang="en-US" altLang="ko-KR" i="0" dirty="0">
              <a:solidFill>
                <a:srgbClr val="5171FF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i="0" dirty="0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운영을 위한 예측 시스템 개발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BAEE2D72-3BF4-D5E6-3046-164D9F78F3EA}"/>
              </a:ext>
            </a:extLst>
          </p:cNvPr>
          <p:cNvSpPr txBox="1"/>
          <p:nvPr/>
        </p:nvSpPr>
        <p:spPr>
          <a:xfrm>
            <a:off x="5635414" y="7170324"/>
            <a:ext cx="4648200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모빌리티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사용자의 이동 패턴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지역별 인구 통계 데이터 (나이, 소득, 직업 등)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날씨 정보 (기온, 강수량)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접근성 및 기존 교통 네트워크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0775FC3F-710C-6E26-2600-1988676205CB}"/>
              </a:ext>
            </a:extLst>
          </p:cNvPr>
          <p:cNvSpPr txBox="1"/>
          <p:nvPr/>
        </p:nvSpPr>
        <p:spPr>
          <a:xfrm>
            <a:off x="518765" y="3196578"/>
            <a:ext cx="5043835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여화수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(2019)</a:t>
            </a:r>
            <a:r>
              <a:rPr lang="en-US" altLang="ko-KR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i="0" dirty="0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스마트도시를 위한 공유형 자율주행차량 </a:t>
            </a:r>
            <a:endParaRPr lang="en-US" altLang="ko-KR" i="0" dirty="0">
              <a:solidFill>
                <a:srgbClr val="5171FF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i="0" dirty="0">
                <a:solidFill>
                  <a:srgbClr val="5171FF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기반 교통시스템 구축 기술 개발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E362B80D-847C-3F1C-A9B4-ED03B7F6F03E}"/>
              </a:ext>
            </a:extLst>
          </p:cNvPr>
          <p:cNvSpPr txBox="1"/>
          <p:nvPr/>
        </p:nvSpPr>
        <p:spPr>
          <a:xfrm>
            <a:off x="5635414" y="2950903"/>
            <a:ext cx="4648200" cy="1815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교통 네트워크 상태 (혼잡도, 평균 속도)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공유 차량의 배치 및 재배치 전략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호출 빈도 및 대기 시간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도시의 인구 밀도 및 주요 상업 지역 위치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연료비 및 차량 유지 비용</a:t>
            </a:r>
          </a:p>
        </p:txBody>
      </p:sp>
      <p:sp>
        <p:nvSpPr>
          <p:cNvPr id="27" name="AutoShape 8">
            <a:extLst>
              <a:ext uri="{FF2B5EF4-FFF2-40B4-BE49-F238E27FC236}">
                <a16:creationId xmlns:a16="http://schemas.microsoft.com/office/drawing/2014/main" id="{10CF9B8F-6269-C2C4-39F3-74F46288360F}"/>
              </a:ext>
            </a:extLst>
          </p:cNvPr>
          <p:cNvSpPr/>
          <p:nvPr/>
        </p:nvSpPr>
        <p:spPr>
          <a:xfrm>
            <a:off x="824304" y="4869933"/>
            <a:ext cx="9249438" cy="49252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AutoShape 8">
            <a:extLst>
              <a:ext uri="{FF2B5EF4-FFF2-40B4-BE49-F238E27FC236}">
                <a16:creationId xmlns:a16="http://schemas.microsoft.com/office/drawing/2014/main" id="{6F7B3C0F-AEB2-B36F-DC1B-AECCAADCABE3}"/>
              </a:ext>
            </a:extLst>
          </p:cNvPr>
          <p:cNvSpPr/>
          <p:nvPr/>
        </p:nvSpPr>
        <p:spPr>
          <a:xfrm>
            <a:off x="824305" y="6831084"/>
            <a:ext cx="9249437" cy="15764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6D64350B-FED5-1A69-44B8-1CF5AA336BC8}"/>
              </a:ext>
            </a:extLst>
          </p:cNvPr>
          <p:cNvSpPr/>
          <p:nvPr/>
        </p:nvSpPr>
        <p:spPr>
          <a:xfrm flipH="1">
            <a:off x="5320102" y="2351048"/>
            <a:ext cx="8531" cy="66514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2" name="AutoShape 8">
            <a:extLst>
              <a:ext uri="{FF2B5EF4-FFF2-40B4-BE49-F238E27FC236}">
                <a16:creationId xmlns:a16="http://schemas.microsoft.com/office/drawing/2014/main" id="{EF4EA1D8-A8A4-14F3-3A81-2968352AEA14}"/>
              </a:ext>
            </a:extLst>
          </p:cNvPr>
          <p:cNvSpPr/>
          <p:nvPr/>
        </p:nvSpPr>
        <p:spPr>
          <a:xfrm flipH="1">
            <a:off x="10160449" y="2393401"/>
            <a:ext cx="8531" cy="6640584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FA8D0B8D-3448-4835-4BC9-F04535C6CC64}"/>
              </a:ext>
            </a:extLst>
          </p:cNvPr>
          <p:cNvSpPr/>
          <p:nvPr/>
        </p:nvSpPr>
        <p:spPr>
          <a:xfrm flipH="1">
            <a:off x="708962" y="2351048"/>
            <a:ext cx="47671" cy="66514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910A12F4-15C0-4C2E-4417-4482D36D7472}"/>
              </a:ext>
            </a:extLst>
          </p:cNvPr>
          <p:cNvSpPr txBox="1"/>
          <p:nvPr/>
        </p:nvSpPr>
        <p:spPr>
          <a:xfrm>
            <a:off x="2116160" y="2477808"/>
            <a:ext cx="182879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정보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C703AF66-F44E-8CEE-F03C-1DE0C3FDB3F4}"/>
              </a:ext>
            </a:extLst>
          </p:cNvPr>
          <p:cNvSpPr txBox="1"/>
          <p:nvPr/>
        </p:nvSpPr>
        <p:spPr>
          <a:xfrm>
            <a:off x="6908352" y="2480785"/>
            <a:ext cx="182879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변수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0" name="TextBox 26">
            <a:extLst>
              <a:ext uri="{FF2B5EF4-FFF2-40B4-BE49-F238E27FC236}">
                <a16:creationId xmlns:a16="http://schemas.microsoft.com/office/drawing/2014/main" id="{82F0A086-D096-9103-CBD1-01B3AD9D2C4A}"/>
              </a:ext>
            </a:extLst>
          </p:cNvPr>
          <p:cNvSpPr txBox="1"/>
          <p:nvPr/>
        </p:nvSpPr>
        <p:spPr>
          <a:xfrm>
            <a:off x="11506200" y="7773255"/>
            <a:ext cx="5881651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b="1" dirty="0">
                <a:latin typeface="각진펜 Bold"/>
                <a:ea typeface="각진펜 Bold"/>
                <a:cs typeface="각진펜 Bold"/>
                <a:sym typeface="각진펜 Bold"/>
              </a:rPr>
              <a:t>공유차량 관련 선행연구들을 검토하여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적정규모 예측모델에 활용될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주요 영향 변수 선정</a:t>
            </a:r>
            <a:endParaRPr lang="en-US" altLang="ko-KR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1" name="AutoShape 8">
            <a:extLst>
              <a:ext uri="{FF2B5EF4-FFF2-40B4-BE49-F238E27FC236}">
                <a16:creationId xmlns:a16="http://schemas.microsoft.com/office/drawing/2014/main" id="{6DEC589E-6727-D679-8428-1A37B71DFC6C}"/>
              </a:ext>
            </a:extLst>
          </p:cNvPr>
          <p:cNvSpPr/>
          <p:nvPr/>
        </p:nvSpPr>
        <p:spPr>
          <a:xfrm>
            <a:off x="843342" y="2865233"/>
            <a:ext cx="9249438" cy="49252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2" name="AutoShape 8">
            <a:extLst>
              <a:ext uri="{FF2B5EF4-FFF2-40B4-BE49-F238E27FC236}">
                <a16:creationId xmlns:a16="http://schemas.microsoft.com/office/drawing/2014/main" id="{9DF24DEC-C710-8923-60EF-CE34D0F448B4}"/>
              </a:ext>
            </a:extLst>
          </p:cNvPr>
          <p:cNvSpPr/>
          <p:nvPr/>
        </p:nvSpPr>
        <p:spPr>
          <a:xfrm>
            <a:off x="756633" y="9029405"/>
            <a:ext cx="9412347" cy="82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3" name="AutoShape 8">
            <a:extLst>
              <a:ext uri="{FF2B5EF4-FFF2-40B4-BE49-F238E27FC236}">
                <a16:creationId xmlns:a16="http://schemas.microsoft.com/office/drawing/2014/main" id="{39F93456-D15F-FC2A-8745-E65D36D304E4}"/>
              </a:ext>
            </a:extLst>
          </p:cNvPr>
          <p:cNvSpPr/>
          <p:nvPr/>
        </p:nvSpPr>
        <p:spPr>
          <a:xfrm>
            <a:off x="743086" y="2324100"/>
            <a:ext cx="9425894" cy="34144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92E6D12D-7D7B-3410-4494-3E4003EF81DA}"/>
              </a:ext>
            </a:extLst>
          </p:cNvPr>
          <p:cNvSpPr/>
          <p:nvPr/>
        </p:nvSpPr>
        <p:spPr>
          <a:xfrm rot="5400000">
            <a:off x="7605757" y="5249696"/>
            <a:ext cx="6430522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1ADCD6-C27B-B9D0-6124-068BFFD63F49}"/>
              </a:ext>
            </a:extLst>
          </p:cNvPr>
          <p:cNvSpPr/>
          <p:nvPr/>
        </p:nvSpPr>
        <p:spPr>
          <a:xfrm>
            <a:off x="11452307" y="2311021"/>
            <a:ext cx="5992351" cy="6939070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53BA1297-B1AB-19A9-A385-B1799294312C}"/>
              </a:ext>
            </a:extLst>
          </p:cNvPr>
          <p:cNvSpPr txBox="1"/>
          <p:nvPr/>
        </p:nvSpPr>
        <p:spPr>
          <a:xfrm>
            <a:off x="12287290" y="3690162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인구통계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세대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성별 등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유동인구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공공주택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세대수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및 임대료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2688980-7BEE-F26B-ABA8-FD51CE9EE01D}"/>
              </a:ext>
            </a:extLst>
          </p:cNvPr>
          <p:cNvSpPr/>
          <p:nvPr/>
        </p:nvSpPr>
        <p:spPr>
          <a:xfrm>
            <a:off x="12175182" y="3173778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745BB4-01CD-DABD-A88C-AF64800E4084}"/>
              </a:ext>
            </a:extLst>
          </p:cNvPr>
          <p:cNvSpPr/>
          <p:nvPr/>
        </p:nvSpPr>
        <p:spPr>
          <a:xfrm>
            <a:off x="12175182" y="4763702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C6642BBE-79E3-8C3F-EB2D-3C9E01C8E5E5}"/>
              </a:ext>
            </a:extLst>
          </p:cNvPr>
          <p:cNvSpPr txBox="1"/>
          <p:nvPr/>
        </p:nvSpPr>
        <p:spPr>
          <a:xfrm>
            <a:off x="12287290" y="5291093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주요시설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거주인구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 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2D247D-5DCF-D04A-190C-F59386FC2D95}"/>
              </a:ext>
            </a:extLst>
          </p:cNvPr>
          <p:cNvSpPr/>
          <p:nvPr/>
        </p:nvSpPr>
        <p:spPr>
          <a:xfrm>
            <a:off x="12162482" y="6017369"/>
            <a:ext cx="4572000" cy="467223"/>
          </a:xfrm>
          <a:prstGeom prst="rect">
            <a:avLst/>
          </a:prstGeom>
          <a:solidFill>
            <a:srgbClr val="A8B8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70C1ECEB-F681-B5D7-5E10-25A85883BC5C}"/>
              </a:ext>
            </a:extLst>
          </p:cNvPr>
          <p:cNvSpPr txBox="1"/>
          <p:nvPr/>
        </p:nvSpPr>
        <p:spPr>
          <a:xfrm>
            <a:off x="12287290" y="6587538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시설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교통네트워크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주차장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차량보유 비율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14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F5D4E-4B27-60EB-2B09-9D77577D2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52D2BE69-D2AE-DCC1-56AC-C058C72B97F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A16E4C66-D867-C5EA-FC09-023DD978243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2C8383E-F87E-1B0D-6D57-AB8842091EF2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6C1D9400-BC14-2D41-E7D0-5FABA9651A2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93715A1-3C62-79AD-E376-449F3104F30E}"/>
              </a:ext>
            </a:extLst>
          </p:cNvPr>
          <p:cNvSpPr txBox="1"/>
          <p:nvPr/>
        </p:nvSpPr>
        <p:spPr>
          <a:xfrm>
            <a:off x="969258" y="647700"/>
            <a:ext cx="126705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 절차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F04C5DB-7004-ED09-B87C-2FBFF15D5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61065" y="3480805"/>
            <a:ext cx="1444801" cy="12599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C7BEFC4-F32E-65A3-61E5-37F299AE0A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2700" y="3083581"/>
            <a:ext cx="685799" cy="1143000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029A413-F926-42DF-FFEF-4BBB4A37425F}"/>
              </a:ext>
            </a:extLst>
          </p:cNvPr>
          <p:cNvSpPr/>
          <p:nvPr/>
        </p:nvSpPr>
        <p:spPr>
          <a:xfrm>
            <a:off x="3505200" y="2171700"/>
            <a:ext cx="2743199" cy="3048000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0FF2F156-4C8B-B1C9-FE6F-951FDE5D9997}"/>
              </a:ext>
            </a:extLst>
          </p:cNvPr>
          <p:cNvSpPr txBox="1"/>
          <p:nvPr/>
        </p:nvSpPr>
        <p:spPr>
          <a:xfrm>
            <a:off x="3648074" y="2202356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869901D-EF1F-4005-24CC-DF5C27296C5F}"/>
              </a:ext>
            </a:extLst>
          </p:cNvPr>
          <p:cNvCxnSpPr/>
          <p:nvPr/>
        </p:nvCxnSpPr>
        <p:spPr>
          <a:xfrm>
            <a:off x="3676648" y="2778781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26">
            <a:extLst>
              <a:ext uri="{FF2B5EF4-FFF2-40B4-BE49-F238E27FC236}">
                <a16:creationId xmlns:a16="http://schemas.microsoft.com/office/drawing/2014/main" id="{8B40C59A-C885-E7B2-A9C5-2E3098BA3BCD}"/>
              </a:ext>
            </a:extLst>
          </p:cNvPr>
          <p:cNvSpPr txBox="1"/>
          <p:nvPr/>
        </p:nvSpPr>
        <p:spPr>
          <a:xfrm>
            <a:off x="3661790" y="3172311"/>
            <a:ext cx="2514600" cy="1588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이용규모를 산정할 수 있는 데이터 확보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결측값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및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이상값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복합데이터로 병합</a:t>
            </a:r>
            <a: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(Mapping)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주요 특성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전처리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2E011B7-DCA9-213C-A5E4-A5E3FA1105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48875" y="3083582"/>
            <a:ext cx="685799" cy="1143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24A1AC3-C529-E9F3-7507-57C3E4E65511}"/>
              </a:ext>
            </a:extLst>
          </p:cNvPr>
          <p:cNvSpPr/>
          <p:nvPr/>
        </p:nvSpPr>
        <p:spPr>
          <a:xfrm>
            <a:off x="7134226" y="2171700"/>
            <a:ext cx="2743199" cy="3048000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FD2F3A83-565F-40A1-9FE7-7EDB8C96A897}"/>
              </a:ext>
            </a:extLst>
          </p:cNvPr>
          <p:cNvSpPr txBox="1"/>
          <p:nvPr/>
        </p:nvSpPr>
        <p:spPr>
          <a:xfrm>
            <a:off x="7277100" y="2202356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탐색적 데이터 분석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0DDABAF-C597-9F6D-8810-439FA5C314CA}"/>
              </a:ext>
            </a:extLst>
          </p:cNvPr>
          <p:cNvCxnSpPr/>
          <p:nvPr/>
        </p:nvCxnSpPr>
        <p:spPr>
          <a:xfrm>
            <a:off x="7305674" y="2778781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6">
            <a:extLst>
              <a:ext uri="{FF2B5EF4-FFF2-40B4-BE49-F238E27FC236}">
                <a16:creationId xmlns:a16="http://schemas.microsoft.com/office/drawing/2014/main" id="{3791AB04-D703-A080-F6CA-6B818B76F2F9}"/>
              </a:ext>
            </a:extLst>
          </p:cNvPr>
          <p:cNvSpPr txBox="1"/>
          <p:nvPr/>
        </p:nvSpPr>
        <p:spPr>
          <a:xfrm>
            <a:off x="7380728" y="3168085"/>
            <a:ext cx="2514600" cy="1588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통계 및 시각화를 통한 데이터 특성 확인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공간 시각화를 통한 </a:t>
            </a:r>
            <a:b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공간적 분포 확인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주요 변수 검토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C9E685E-4B3A-1F41-8602-9347C4A0B8CD}"/>
              </a:ext>
            </a:extLst>
          </p:cNvPr>
          <p:cNvSpPr/>
          <p:nvPr/>
        </p:nvSpPr>
        <p:spPr>
          <a:xfrm>
            <a:off x="10782299" y="2171700"/>
            <a:ext cx="2743199" cy="3048000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E0DB54D9-FC54-4488-80FC-29FDB759CF51}"/>
              </a:ext>
            </a:extLst>
          </p:cNvPr>
          <p:cNvSpPr txBox="1"/>
          <p:nvPr/>
        </p:nvSpPr>
        <p:spPr>
          <a:xfrm>
            <a:off x="10896599" y="2202356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 데이터 구축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5B12FD9-14B0-A7EA-8EC3-DC163FE20DE5}"/>
              </a:ext>
            </a:extLst>
          </p:cNvPr>
          <p:cNvCxnSpPr/>
          <p:nvPr/>
        </p:nvCxnSpPr>
        <p:spPr>
          <a:xfrm>
            <a:off x="10953747" y="2778781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26">
            <a:extLst>
              <a:ext uri="{FF2B5EF4-FFF2-40B4-BE49-F238E27FC236}">
                <a16:creationId xmlns:a16="http://schemas.microsoft.com/office/drawing/2014/main" id="{94093295-17E8-7360-7CE7-27EC9011D827}"/>
              </a:ext>
            </a:extLst>
          </p:cNvPr>
          <p:cNvSpPr txBox="1"/>
          <p:nvPr/>
        </p:nvSpPr>
        <p:spPr>
          <a:xfrm>
            <a:off x="10938889" y="3172311"/>
            <a:ext cx="2514600" cy="1588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이용규모를 산정할 수 있는 데이터 확보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결측값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및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이상값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복합데이터로 병합</a:t>
            </a:r>
            <a: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(Mapping)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주요 특성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전처리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7271D05-0308-C25A-AC91-14D93D994E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268640" y="6736810"/>
            <a:ext cx="1444801" cy="12966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CBA3C24-1784-CC52-10A2-19385B66C59E}"/>
              </a:ext>
            </a:extLst>
          </p:cNvPr>
          <p:cNvSpPr/>
          <p:nvPr/>
        </p:nvSpPr>
        <p:spPr>
          <a:xfrm>
            <a:off x="13951443" y="4533900"/>
            <a:ext cx="2743199" cy="2443918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26">
            <a:extLst>
              <a:ext uri="{FF2B5EF4-FFF2-40B4-BE49-F238E27FC236}">
                <a16:creationId xmlns:a16="http://schemas.microsoft.com/office/drawing/2014/main" id="{8F2676AD-523A-D92E-938E-A6193137BED5}"/>
              </a:ext>
            </a:extLst>
          </p:cNvPr>
          <p:cNvSpPr txBox="1"/>
          <p:nvPr/>
        </p:nvSpPr>
        <p:spPr>
          <a:xfrm>
            <a:off x="14065742" y="4497239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 모델 구축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0C42375-720F-71EA-BB48-B7920D831C69}"/>
              </a:ext>
            </a:extLst>
          </p:cNvPr>
          <p:cNvCxnSpPr/>
          <p:nvPr/>
        </p:nvCxnSpPr>
        <p:spPr>
          <a:xfrm>
            <a:off x="14122891" y="5067300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26">
            <a:extLst>
              <a:ext uri="{FF2B5EF4-FFF2-40B4-BE49-F238E27FC236}">
                <a16:creationId xmlns:a16="http://schemas.microsoft.com/office/drawing/2014/main" id="{AAC3F4A7-B0EA-7A4F-EAEA-9ED9B53DB493}"/>
              </a:ext>
            </a:extLst>
          </p:cNvPr>
          <p:cNvSpPr txBox="1"/>
          <p:nvPr/>
        </p:nvSpPr>
        <p:spPr>
          <a:xfrm>
            <a:off x="14122891" y="5264951"/>
            <a:ext cx="2514600" cy="1588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이용규모를 산정할 수 있는 데이터 확보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결측값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및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이상값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복합데이터로 병합</a:t>
            </a:r>
            <a: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(Mapping)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주요 특성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전처리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E79EBEF9-E427-BAE4-8011-3E9286C83A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2700" y="7274581"/>
            <a:ext cx="685799" cy="1143000"/>
          </a:xfrm>
          <a:prstGeom prst="rect">
            <a:avLst/>
          </a:prstGeom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3C3F96E-0300-BCAA-666D-E88A9624929E}"/>
              </a:ext>
            </a:extLst>
          </p:cNvPr>
          <p:cNvSpPr/>
          <p:nvPr/>
        </p:nvSpPr>
        <p:spPr>
          <a:xfrm>
            <a:off x="3505200" y="6362700"/>
            <a:ext cx="2743199" cy="3048000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26">
            <a:extLst>
              <a:ext uri="{FF2B5EF4-FFF2-40B4-BE49-F238E27FC236}">
                <a16:creationId xmlns:a16="http://schemas.microsoft.com/office/drawing/2014/main" id="{93C141D3-5A54-157F-C558-CA2CA00BEB69}"/>
              </a:ext>
            </a:extLst>
          </p:cNvPr>
          <p:cNvSpPr txBox="1"/>
          <p:nvPr/>
        </p:nvSpPr>
        <p:spPr>
          <a:xfrm>
            <a:off x="3648074" y="6393356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7.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 및 분석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432E4FB-2C5D-633C-47A8-B3A513E4D723}"/>
              </a:ext>
            </a:extLst>
          </p:cNvPr>
          <p:cNvCxnSpPr/>
          <p:nvPr/>
        </p:nvCxnSpPr>
        <p:spPr>
          <a:xfrm>
            <a:off x="3676648" y="6969781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26">
            <a:extLst>
              <a:ext uri="{FF2B5EF4-FFF2-40B4-BE49-F238E27FC236}">
                <a16:creationId xmlns:a16="http://schemas.microsoft.com/office/drawing/2014/main" id="{EEA6A677-0EFD-5B43-134F-DAA5784C5ABA}"/>
              </a:ext>
            </a:extLst>
          </p:cNvPr>
          <p:cNvSpPr txBox="1"/>
          <p:nvPr/>
        </p:nvSpPr>
        <p:spPr>
          <a:xfrm>
            <a:off x="3661790" y="7363311"/>
            <a:ext cx="2514600" cy="1588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이용규모를 산정할 수 있는 데이터 확보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결측값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및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이상값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복합데이터로 병합</a:t>
            </a:r>
            <a: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(Mapping)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주요 특성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전처리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715D72E-145E-F6D2-7E49-3E13AB76D4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48875" y="7274582"/>
            <a:ext cx="685799" cy="1143000"/>
          </a:xfrm>
          <a:prstGeom prst="rect">
            <a:avLst/>
          </a:prstGeom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64F80CD-A04C-0F14-3AF7-F44744E09D21}"/>
              </a:ext>
            </a:extLst>
          </p:cNvPr>
          <p:cNvSpPr/>
          <p:nvPr/>
        </p:nvSpPr>
        <p:spPr>
          <a:xfrm>
            <a:off x="7134226" y="6362700"/>
            <a:ext cx="2743199" cy="3048000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26">
            <a:extLst>
              <a:ext uri="{FF2B5EF4-FFF2-40B4-BE49-F238E27FC236}">
                <a16:creationId xmlns:a16="http://schemas.microsoft.com/office/drawing/2014/main" id="{E859A813-0CDA-A131-E3FB-B0FC0A02EC1A}"/>
              </a:ext>
            </a:extLst>
          </p:cNvPr>
          <p:cNvSpPr txBox="1"/>
          <p:nvPr/>
        </p:nvSpPr>
        <p:spPr>
          <a:xfrm>
            <a:off x="7277100" y="6393356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6.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정립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6ED5E3E-0633-378B-C967-D965B8C90957}"/>
              </a:ext>
            </a:extLst>
          </p:cNvPr>
          <p:cNvCxnSpPr/>
          <p:nvPr/>
        </p:nvCxnSpPr>
        <p:spPr>
          <a:xfrm>
            <a:off x="7305674" y="6969781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26">
            <a:extLst>
              <a:ext uri="{FF2B5EF4-FFF2-40B4-BE49-F238E27FC236}">
                <a16:creationId xmlns:a16="http://schemas.microsoft.com/office/drawing/2014/main" id="{1E0116C6-AB9D-98EF-4AA5-50AE9804AE93}"/>
              </a:ext>
            </a:extLst>
          </p:cNvPr>
          <p:cNvSpPr txBox="1"/>
          <p:nvPr/>
        </p:nvSpPr>
        <p:spPr>
          <a:xfrm>
            <a:off x="7380728" y="7359085"/>
            <a:ext cx="2514600" cy="1588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통계 및 시각화를 통한 데이터 특성 확인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공간 시각화를 통한 </a:t>
            </a:r>
            <a:b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공간적 분포 확인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주요 변수 검토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4AD1347-8F17-2C6A-92CD-B1F90A192F82}"/>
              </a:ext>
            </a:extLst>
          </p:cNvPr>
          <p:cNvSpPr/>
          <p:nvPr/>
        </p:nvSpPr>
        <p:spPr>
          <a:xfrm>
            <a:off x="10782299" y="6362700"/>
            <a:ext cx="2743199" cy="3048000"/>
          </a:xfrm>
          <a:prstGeom prst="roundRect">
            <a:avLst>
              <a:gd name="adj" fmla="val 4610"/>
            </a:avLst>
          </a:prstGeom>
          <a:solidFill>
            <a:srgbClr val="E9EDF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26">
            <a:extLst>
              <a:ext uri="{FF2B5EF4-FFF2-40B4-BE49-F238E27FC236}">
                <a16:creationId xmlns:a16="http://schemas.microsoft.com/office/drawing/2014/main" id="{36F69B7C-64A1-FBAB-6B75-C411F7CDE072}"/>
              </a:ext>
            </a:extLst>
          </p:cNvPr>
          <p:cNvSpPr txBox="1"/>
          <p:nvPr/>
        </p:nvSpPr>
        <p:spPr>
          <a:xfrm>
            <a:off x="10896599" y="6393356"/>
            <a:ext cx="2514600" cy="46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학습 및 평가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A4D55E2-4F26-370D-AA9E-87469504022B}"/>
              </a:ext>
            </a:extLst>
          </p:cNvPr>
          <p:cNvCxnSpPr/>
          <p:nvPr/>
        </p:nvCxnSpPr>
        <p:spPr>
          <a:xfrm>
            <a:off x="10953747" y="6969781"/>
            <a:ext cx="2343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26">
            <a:extLst>
              <a:ext uri="{FF2B5EF4-FFF2-40B4-BE49-F238E27FC236}">
                <a16:creationId xmlns:a16="http://schemas.microsoft.com/office/drawing/2014/main" id="{3A722FC8-2AE4-29B7-0DC9-B45C808D537E}"/>
              </a:ext>
            </a:extLst>
          </p:cNvPr>
          <p:cNvSpPr txBox="1"/>
          <p:nvPr/>
        </p:nvSpPr>
        <p:spPr>
          <a:xfrm>
            <a:off x="10938889" y="7363311"/>
            <a:ext cx="2514600" cy="1588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이용규모를 산정할 수 있는 데이터 확보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결측값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및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이상값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복합데이터로 병합</a:t>
            </a:r>
            <a: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(Mapping)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주요 특성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전처리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97527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B2135-2696-2F34-AD3D-39446949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35589624-F814-B49B-1E47-8B76146E4413}"/>
              </a:ext>
            </a:extLst>
          </p:cNvPr>
          <p:cNvGrpSpPr/>
          <p:nvPr/>
        </p:nvGrpSpPr>
        <p:grpSpPr>
          <a:xfrm>
            <a:off x="471835" y="469087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AC876E8E-AF62-1D83-84F6-59D71DCA08B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CFFB5662-16D0-C4E1-ED44-F0F5B939DAE9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C60A401-8F79-ECE7-CF46-DDCAA6B9E5D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D429646-D0FC-FC6C-10A9-A426A6398941}"/>
              </a:ext>
            </a:extLst>
          </p:cNvPr>
          <p:cNvSpPr txBox="1"/>
          <p:nvPr/>
        </p:nvSpPr>
        <p:spPr>
          <a:xfrm>
            <a:off x="969258" y="647700"/>
            <a:ext cx="126705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활용 데이터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0" name="TextBox 26">
            <a:extLst>
              <a:ext uri="{FF2B5EF4-FFF2-40B4-BE49-F238E27FC236}">
                <a16:creationId xmlns:a16="http://schemas.microsoft.com/office/drawing/2014/main" id="{D1D7AA83-9BE1-3138-C534-9F40DE58E9F5}"/>
              </a:ext>
            </a:extLst>
          </p:cNvPr>
          <p:cNvSpPr txBox="1"/>
          <p:nvPr/>
        </p:nvSpPr>
        <p:spPr>
          <a:xfrm>
            <a:off x="5417517" y="1104752"/>
            <a:ext cx="10287000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기타 데이터 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통계지리정보 서비스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(SGIS) –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센서스용 행정구역 경계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(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경기도 화성시 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하남시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)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5BBB1A-AB55-5BC6-B625-BC8435AF2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017163"/>
              </p:ext>
            </p:extLst>
          </p:nvPr>
        </p:nvGraphicFramePr>
        <p:xfrm>
          <a:off x="2022959" y="2034174"/>
          <a:ext cx="14242081" cy="7161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082">
                  <a:extLst>
                    <a:ext uri="{9D8B030D-6E8A-4147-A177-3AD203B41FA5}">
                      <a16:colId xmlns:a16="http://schemas.microsoft.com/office/drawing/2014/main" val="2602501443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500062907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3558889695"/>
                    </a:ext>
                  </a:extLst>
                </a:gridCol>
                <a:gridCol w="3886199">
                  <a:extLst>
                    <a:ext uri="{9D8B030D-6E8A-4147-A177-3AD203B41FA5}">
                      <a16:colId xmlns:a16="http://schemas.microsoft.com/office/drawing/2014/main" val="2422804350"/>
                    </a:ext>
                  </a:extLst>
                </a:gridCol>
              </a:tblGrid>
              <a:tr h="5115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B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B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B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선정 사유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B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224487"/>
                  </a:ext>
                </a:extLst>
              </a:tr>
              <a:tr h="5115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종속변수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공유차량 이용지수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화성시 공유차량 이용현황</a:t>
                      </a:r>
                      <a:endParaRPr lang="en-US" altLang="ko-KR" sz="1800" b="0" dirty="0">
                        <a:solidFill>
                          <a:srgbClr val="000000"/>
                        </a:solidFill>
                        <a:latin typeface="각진펜" panose="020B0600000101010101" charset="-127"/>
                        <a:ea typeface="각진펜" panose="020B0600000101010101" charset="-127"/>
                        <a:cs typeface="각진펜 Bold"/>
                        <a:sym typeface="각진펜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공유차량 이용규모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602751"/>
                  </a:ext>
                </a:extLst>
              </a:tr>
              <a:tr h="511554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인구적 특성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격자별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 인구가 미치는 영향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4132"/>
                  </a:ext>
                </a:extLst>
              </a:tr>
              <a:tr h="51155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 성연령별 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유동인구가 미치는 영향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702267"/>
                  </a:ext>
                </a:extLst>
              </a:tr>
              <a:tr h="51155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021361"/>
                  </a:ext>
                </a:extLst>
              </a:tr>
              <a:tr h="51155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51584"/>
                  </a:ext>
                </a:extLst>
              </a:tr>
              <a:tr h="511554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지역적 특성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503082"/>
                  </a:ext>
                </a:extLst>
              </a:tr>
              <a:tr h="51155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87818"/>
                  </a:ext>
                </a:extLst>
              </a:tr>
              <a:tr h="51155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91435"/>
                  </a:ext>
                </a:extLst>
              </a:tr>
              <a:tr h="511554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교통적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 특성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차량보유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국토교통 통계누리 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–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자동차등록 현황보고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차량보유가 미치는 영향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992730"/>
                  </a:ext>
                </a:extLst>
              </a:tr>
              <a:tr h="51155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92107"/>
                  </a:ext>
                </a:extLst>
              </a:tr>
              <a:tr h="51155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466775"/>
                  </a:ext>
                </a:extLst>
              </a:tr>
              <a:tr h="51155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977165"/>
                  </a:ext>
                </a:extLst>
              </a:tr>
              <a:tr h="5115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기타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 경계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(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)</a:t>
                      </a: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센서스용 행정구역 경계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latin typeface="각진펜" panose="020B0600000101010101" charset="-127"/>
                          <a:ea typeface="각진펜" panose="020B0600000101010101" charset="-127"/>
                        </a:rPr>
                        <a:t>공간분석 및 시각화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08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08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5FF39-6F12-757F-1F1A-7201AFA6D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98F5743-A008-81BE-DF01-D592CEDCF2B7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D6858DE-EB3B-5921-1653-4289111E0BF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0E32F8B9-D144-97F0-510D-76BE3DF3983A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BB9C6AC-0B95-9CBA-677C-CD0E2C5E27AC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E7E6CD-3752-93E0-B73E-81B13F46BEAC}"/>
              </a:ext>
            </a:extLst>
          </p:cNvPr>
          <p:cNvSpPr txBox="1"/>
          <p:nvPr/>
        </p:nvSpPr>
        <p:spPr>
          <a:xfrm>
            <a:off x="969258" y="647700"/>
            <a:ext cx="126705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독립변수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endParaRPr lang="en-US" altLang="ko-KR" sz="32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9ACADCDB-E87C-E9EB-FF1E-E6FC7C613CE9}"/>
              </a:ext>
            </a:extLst>
          </p:cNvPr>
          <p:cNvSpPr txBox="1"/>
          <p:nvPr/>
        </p:nvSpPr>
        <p:spPr>
          <a:xfrm>
            <a:off x="76200" y="2650016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거주인구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0719CC-2429-472E-BE8D-88BB02143610}"/>
              </a:ext>
            </a:extLst>
          </p:cNvPr>
          <p:cNvSpPr/>
          <p:nvPr/>
        </p:nvSpPr>
        <p:spPr>
          <a:xfrm>
            <a:off x="1230727" y="306574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621F4-F8F9-A659-E7EC-4375C889046D}"/>
              </a:ext>
            </a:extLst>
          </p:cNvPr>
          <p:cNvSpPr txBox="1"/>
          <p:nvPr/>
        </p:nvSpPr>
        <p:spPr>
          <a:xfrm>
            <a:off x="1377770" y="3096078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격자 데이터 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659D1F-D573-6E35-FAE6-B85AF38346D6}"/>
              </a:ext>
            </a:extLst>
          </p:cNvPr>
          <p:cNvSpPr/>
          <p:nvPr/>
        </p:nvSpPr>
        <p:spPr>
          <a:xfrm>
            <a:off x="1243622" y="430680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908CC-8B89-6D7B-888C-786948D69AFE}"/>
              </a:ext>
            </a:extLst>
          </p:cNvPr>
          <p:cNvSpPr txBox="1"/>
          <p:nvPr/>
        </p:nvSpPr>
        <p:spPr>
          <a:xfrm>
            <a:off x="1286698" y="4306802"/>
            <a:ext cx="2613902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열 순서 및 명칭 변경</a:t>
            </a:r>
            <a:endParaRPr lang="ko-KR" altLang="en-US" sz="2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1EDAFE-668E-C397-691A-800E7147BA0B}"/>
              </a:ext>
            </a:extLst>
          </p:cNvPr>
          <p:cNvSpPr/>
          <p:nvPr/>
        </p:nvSpPr>
        <p:spPr>
          <a:xfrm>
            <a:off x="5011089" y="305424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388ECC-6BBE-40A4-8C85-3D0B6BE306B5}"/>
              </a:ext>
            </a:extLst>
          </p:cNvPr>
          <p:cNvSpPr/>
          <p:nvPr/>
        </p:nvSpPr>
        <p:spPr>
          <a:xfrm>
            <a:off x="5023984" y="429530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6D85EE2-DBEF-AD66-D948-912DF624AE38}"/>
              </a:ext>
            </a:extLst>
          </p:cNvPr>
          <p:cNvSpPr/>
          <p:nvPr/>
        </p:nvSpPr>
        <p:spPr>
          <a:xfrm>
            <a:off x="722885" y="2171699"/>
            <a:ext cx="7494015" cy="4800601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00FA8C-50C3-9713-3FE8-4684F3FFD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74" y="3822711"/>
            <a:ext cx="677611" cy="677611"/>
          </a:xfrm>
          <a:prstGeom prst="rect">
            <a:avLst/>
          </a:prstGeom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C882FC9B-D617-4A2F-5C7E-C261F0BCAE02}"/>
              </a:ext>
            </a:extLst>
          </p:cNvPr>
          <p:cNvSpPr txBox="1"/>
          <p:nvPr/>
        </p:nvSpPr>
        <p:spPr>
          <a:xfrm>
            <a:off x="3850665" y="2644172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성연령별 유동인구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96B628-AC39-A3A7-8D71-2C17D56CCB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206343"/>
            <a:ext cx="3889178" cy="194458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16F6EBF-0C4B-47AD-153B-3EBB61B1BD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29" y="7048500"/>
            <a:ext cx="3053633" cy="224601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017146E-B26D-6B59-27CB-241C06F4B5FF}"/>
              </a:ext>
            </a:extLst>
          </p:cNvPr>
          <p:cNvSpPr txBox="1"/>
          <p:nvPr/>
        </p:nvSpPr>
        <p:spPr>
          <a:xfrm>
            <a:off x="3087589" y="9092466"/>
            <a:ext cx="2444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▲연령대별 인구분포 및  변화 추이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2529C755-524B-993E-9D3C-514A49291754}"/>
              </a:ext>
            </a:extLst>
          </p:cNvPr>
          <p:cNvSpPr/>
          <p:nvPr/>
        </p:nvSpPr>
        <p:spPr>
          <a:xfrm rot="5400000">
            <a:off x="7598943" y="3477885"/>
            <a:ext cx="2415594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F8FF3AD-C8B7-E175-A5BA-8E605E888964}"/>
              </a:ext>
            </a:extLst>
          </p:cNvPr>
          <p:cNvSpPr txBox="1"/>
          <p:nvPr/>
        </p:nvSpPr>
        <p:spPr>
          <a:xfrm>
            <a:off x="5128594" y="3097833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격자 데이터 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11A0291-17BB-F026-ACD4-84A33ECC61EE}"/>
              </a:ext>
            </a:extLst>
          </p:cNvPr>
          <p:cNvSpPr txBox="1"/>
          <p:nvPr/>
        </p:nvSpPr>
        <p:spPr>
          <a:xfrm>
            <a:off x="5112164" y="4243595"/>
            <a:ext cx="2613902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열 순서 및 명칭 변경</a:t>
            </a:r>
            <a:endParaRPr lang="ko-KR" altLang="en-US" sz="20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6E22E49-29BF-BC14-78CE-1F20F37BF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7660" y="1978143"/>
            <a:ext cx="6313885" cy="4013279"/>
          </a:xfrm>
          <a:prstGeom prst="round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5C2C358-B968-BE5B-6A2E-5E0BD3D95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2705100"/>
            <a:ext cx="5620032" cy="3770752"/>
          </a:xfrm>
          <a:prstGeom prst="roundRect">
            <a:avLst>
              <a:gd name="adj" fmla="val 13997"/>
            </a:avLst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6082A5C-D5DE-A62C-DA3A-8E045D01DD38}"/>
              </a:ext>
            </a:extLst>
          </p:cNvPr>
          <p:cNvCxnSpPr>
            <a:cxnSpLocks/>
          </p:cNvCxnSpPr>
          <p:nvPr/>
        </p:nvCxnSpPr>
        <p:spPr>
          <a:xfrm flipH="1">
            <a:off x="9727227" y="3146239"/>
            <a:ext cx="3870246" cy="2575282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1081A7B-3D12-F372-4CF2-D92DAD821ABA}"/>
              </a:ext>
            </a:extLst>
          </p:cNvPr>
          <p:cNvCxnSpPr>
            <a:cxnSpLocks/>
          </p:cNvCxnSpPr>
          <p:nvPr/>
        </p:nvCxnSpPr>
        <p:spPr>
          <a:xfrm flipH="1">
            <a:off x="12573001" y="4064306"/>
            <a:ext cx="1991056" cy="4343400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087731B-06F3-F684-E6AF-D5D5C98ACA04}"/>
              </a:ext>
            </a:extLst>
          </p:cNvPr>
          <p:cNvSpPr/>
          <p:nvPr/>
        </p:nvSpPr>
        <p:spPr>
          <a:xfrm>
            <a:off x="13493273" y="3139175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D5C12E8-CDF4-2FBB-AE6D-8367938DB163}"/>
              </a:ext>
            </a:extLst>
          </p:cNvPr>
          <p:cNvSpPr/>
          <p:nvPr/>
        </p:nvSpPr>
        <p:spPr>
          <a:xfrm>
            <a:off x="9473349" y="5663609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865A972-7454-0C30-8F44-9940F29779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227" y="5816907"/>
            <a:ext cx="2666999" cy="266699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27E67C2-EAE5-E29D-F052-0B33768AA291}"/>
              </a:ext>
            </a:extLst>
          </p:cNvPr>
          <p:cNvSpPr/>
          <p:nvPr/>
        </p:nvSpPr>
        <p:spPr>
          <a:xfrm>
            <a:off x="10755926" y="6845157"/>
            <a:ext cx="609600" cy="609600"/>
          </a:xfrm>
          <a:prstGeom prst="rect">
            <a:avLst/>
          </a:prstGeom>
          <a:solidFill>
            <a:srgbClr val="C631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9BFE7437-7E7A-714A-8FA3-5D79139DE3F8}"/>
              </a:ext>
            </a:extLst>
          </p:cNvPr>
          <p:cNvSpPr txBox="1"/>
          <p:nvPr/>
        </p:nvSpPr>
        <p:spPr>
          <a:xfrm>
            <a:off x="10439400" y="8680030"/>
            <a:ext cx="5901676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100m x 100m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격자에 </a:t>
            </a: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Mapping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된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성별</a:t>
            </a: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세대별 거주인구 </a:t>
            </a:r>
            <a:r>
              <a:rPr lang="en-US" altLang="ko-KR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&amp; </a:t>
            </a:r>
            <a:r>
              <a:rPr lang="ko-KR" altLang="en-US" sz="24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유동인구 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C17EC55-4BFE-3D55-8BCE-53B50E17C328}"/>
              </a:ext>
            </a:extLst>
          </p:cNvPr>
          <p:cNvSpPr/>
          <p:nvPr/>
        </p:nvSpPr>
        <p:spPr>
          <a:xfrm>
            <a:off x="11466275" y="6845157"/>
            <a:ext cx="609600" cy="609600"/>
          </a:xfrm>
          <a:prstGeom prst="rect">
            <a:avLst/>
          </a:prstGeom>
          <a:solidFill>
            <a:srgbClr val="EBCF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2247C05-7CAA-2BA9-4687-90384D914808}"/>
              </a:ext>
            </a:extLst>
          </p:cNvPr>
          <p:cNvSpPr/>
          <p:nvPr/>
        </p:nvSpPr>
        <p:spPr>
          <a:xfrm>
            <a:off x="10056939" y="6850475"/>
            <a:ext cx="609600" cy="609600"/>
          </a:xfrm>
          <a:prstGeom prst="rect">
            <a:avLst/>
          </a:prstGeom>
          <a:solidFill>
            <a:srgbClr val="CE77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624E76F-9ABC-E9D1-E625-94E94BB45733}"/>
              </a:ext>
            </a:extLst>
          </p:cNvPr>
          <p:cNvSpPr/>
          <p:nvPr/>
        </p:nvSpPr>
        <p:spPr>
          <a:xfrm>
            <a:off x="1243622" y="555077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9EA628-87C9-7988-4277-E3A40EAAECE9}"/>
              </a:ext>
            </a:extLst>
          </p:cNvPr>
          <p:cNvSpPr txBox="1"/>
          <p:nvPr/>
        </p:nvSpPr>
        <p:spPr>
          <a:xfrm>
            <a:off x="1286698" y="5550776"/>
            <a:ext cx="2613902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시계열로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sym typeface="각진펜 Bold"/>
              </a:rPr>
              <a:t>정렬</a:t>
            </a:r>
            <a:endParaRPr lang="ko-KR" altLang="en-US" sz="20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3BD963F-FEB0-50B7-A4EA-7E0DC973E417}"/>
              </a:ext>
            </a:extLst>
          </p:cNvPr>
          <p:cNvSpPr/>
          <p:nvPr/>
        </p:nvSpPr>
        <p:spPr>
          <a:xfrm>
            <a:off x="5023984" y="553928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1AC4C5A-5F82-3A1E-0800-40C9EB10A902}"/>
              </a:ext>
            </a:extLst>
          </p:cNvPr>
          <p:cNvSpPr txBox="1"/>
          <p:nvPr/>
        </p:nvSpPr>
        <p:spPr>
          <a:xfrm>
            <a:off x="5038405" y="5564126"/>
            <a:ext cx="2613902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시계열로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sym typeface="각진펜 Bold"/>
              </a:rPr>
              <a:t>정렬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1808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F51E7-4F5E-29D1-4B5B-F98DB53B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59B4A5E0-38E6-8634-F5E1-2E2BAC14B9D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7B6C5B72-3077-7967-5932-873A1F6940E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D39FD500-2D7F-662A-A82D-0DBB27DBDFF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BAE0E267-0175-88A5-4F9E-4D4844BAC42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9EE0DFB-E149-9891-8CF7-B0789518237D}"/>
              </a:ext>
            </a:extLst>
          </p:cNvPr>
          <p:cNvSpPr txBox="1"/>
          <p:nvPr/>
        </p:nvSpPr>
        <p:spPr>
          <a:xfrm>
            <a:off x="969259" y="647700"/>
            <a:ext cx="10232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4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3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</a:t>
            </a:r>
            <a:endParaRPr lang="en-US" altLang="ko-KR" sz="4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2DDD9133-0C70-C4A8-0D54-9D0672F23A0E}"/>
              </a:ext>
            </a:extLst>
          </p:cNvPr>
          <p:cNvSpPr txBox="1"/>
          <p:nvPr/>
        </p:nvSpPr>
        <p:spPr>
          <a:xfrm>
            <a:off x="457200" y="2625923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공유차량 이용현황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3DFE025E-F516-F42E-288A-E546A2951A46}"/>
              </a:ext>
            </a:extLst>
          </p:cNvPr>
          <p:cNvSpPr/>
          <p:nvPr/>
        </p:nvSpPr>
        <p:spPr>
          <a:xfrm rot="5400000">
            <a:off x="7807249" y="4186512"/>
            <a:ext cx="3131937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E4809-DFD0-E5DE-8E3C-E30917FC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54" y="7070580"/>
            <a:ext cx="2454322" cy="19355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B560E5-DB5D-BBEC-6436-123DF031F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885" y="7039407"/>
            <a:ext cx="2275915" cy="19355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1D4264-7883-589E-78D2-0045DB451945}"/>
              </a:ext>
            </a:extLst>
          </p:cNvPr>
          <p:cNvSpPr/>
          <p:nvPr/>
        </p:nvSpPr>
        <p:spPr>
          <a:xfrm>
            <a:off x="1650842" y="309113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39FDF-BC95-E5E4-C91C-46D707595171}"/>
              </a:ext>
            </a:extLst>
          </p:cNvPr>
          <p:cNvSpPr txBox="1"/>
          <p:nvPr/>
        </p:nvSpPr>
        <p:spPr>
          <a:xfrm>
            <a:off x="1797885" y="3121467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이용건수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이용시간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배치차량</a:t>
            </a:r>
            <a:r>
              <a:rPr lang="en-US" altLang="ko-KR" b="1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</a:t>
            </a: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제거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6153D2-15BB-5F85-451A-485663C58D09}"/>
              </a:ext>
            </a:extLst>
          </p:cNvPr>
          <p:cNvSpPr/>
          <p:nvPr/>
        </p:nvSpPr>
        <p:spPr>
          <a:xfrm>
            <a:off x="1663737" y="433219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F7038-1BC5-FAF5-9828-13714EA9C41A}"/>
              </a:ext>
            </a:extLst>
          </p:cNvPr>
          <p:cNvSpPr txBox="1"/>
          <p:nvPr/>
        </p:nvSpPr>
        <p:spPr>
          <a:xfrm>
            <a:off x="1797885" y="4310331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차량대수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보간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1D93ED-C210-BACC-7554-45BD95CE0E40}"/>
              </a:ext>
            </a:extLst>
          </p:cNvPr>
          <p:cNvSpPr txBox="1"/>
          <p:nvPr/>
        </p:nvSpPr>
        <p:spPr>
          <a:xfrm>
            <a:off x="3810000" y="9069169"/>
            <a:ext cx="2444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▲선형회귀를 사용한 차량대수 </a:t>
            </a:r>
            <a:r>
              <a:rPr lang="ko-KR" alt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결측치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보간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C07FCF-60DB-88E6-BE40-4B8C12DFAB58}"/>
              </a:ext>
            </a:extLst>
          </p:cNvPr>
          <p:cNvSpPr/>
          <p:nvPr/>
        </p:nvSpPr>
        <p:spPr>
          <a:xfrm>
            <a:off x="1663737" y="5523603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B77C0-1B58-6C0D-B0CC-213C6C56B86B}"/>
              </a:ext>
            </a:extLst>
          </p:cNvPr>
          <p:cNvSpPr txBox="1"/>
          <p:nvPr/>
        </p:nvSpPr>
        <p:spPr>
          <a:xfrm>
            <a:off x="1797885" y="5501656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914F229B-61FB-1FC4-0ECE-A69127674B60}"/>
              </a:ext>
            </a:extLst>
          </p:cNvPr>
          <p:cNvSpPr txBox="1"/>
          <p:nvPr/>
        </p:nvSpPr>
        <p:spPr>
          <a:xfrm>
            <a:off x="4245859" y="2625923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공공주택 임대 정보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65B54D1-6814-1AF9-FD70-C7E99D34571C}"/>
              </a:ext>
            </a:extLst>
          </p:cNvPr>
          <p:cNvSpPr/>
          <p:nvPr/>
        </p:nvSpPr>
        <p:spPr>
          <a:xfrm>
            <a:off x="5431204" y="307963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B932B5-F979-5A3D-2A36-C668A0E7EF3E}"/>
              </a:ext>
            </a:extLst>
          </p:cNvPr>
          <p:cNvSpPr txBox="1"/>
          <p:nvPr/>
        </p:nvSpPr>
        <p:spPr>
          <a:xfrm>
            <a:off x="5578247" y="3109971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단지코드 </a:t>
            </a:r>
            <a:r>
              <a:rPr lang="ko-KR" altLang="en-US" sz="20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중복행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정보 병합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CDB37B-0361-1E35-0DD6-AA605E11419B}"/>
              </a:ext>
            </a:extLst>
          </p:cNvPr>
          <p:cNvSpPr/>
          <p:nvPr/>
        </p:nvSpPr>
        <p:spPr>
          <a:xfrm>
            <a:off x="5444099" y="432069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9C261B-68B4-616B-5F38-CE3C63D0218D}"/>
              </a:ext>
            </a:extLst>
          </p:cNvPr>
          <p:cNvSpPr txBox="1"/>
          <p:nvPr/>
        </p:nvSpPr>
        <p:spPr>
          <a:xfrm>
            <a:off x="5578247" y="4349065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이용현황 단지코드 </a:t>
            </a: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  <a:endParaRPr lang="ko-KR" altLang="en-US" sz="2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C5DB02-5527-3E09-1BA7-63D43138238D}"/>
              </a:ext>
            </a:extLst>
          </p:cNvPr>
          <p:cNvSpPr/>
          <p:nvPr/>
        </p:nvSpPr>
        <p:spPr>
          <a:xfrm>
            <a:off x="5444099" y="551210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5768AF-191B-27AD-26CC-AA04859C25F5}"/>
              </a:ext>
            </a:extLst>
          </p:cNvPr>
          <p:cNvSpPr txBox="1"/>
          <p:nvPr/>
        </p:nvSpPr>
        <p:spPr>
          <a:xfrm>
            <a:off x="5578247" y="5490160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4793C14-30FB-AD10-0A15-97CC74744864}"/>
              </a:ext>
            </a:extLst>
          </p:cNvPr>
          <p:cNvSpPr/>
          <p:nvPr/>
        </p:nvSpPr>
        <p:spPr>
          <a:xfrm>
            <a:off x="1143000" y="2197089"/>
            <a:ext cx="7494015" cy="4734252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337E648-BF2A-6F35-B9B7-0703722B0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79" y="4505647"/>
            <a:ext cx="677611" cy="6776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6F1EA6-6294-AB6C-841E-632B332EB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2530788"/>
            <a:ext cx="5620031" cy="3805058"/>
          </a:xfrm>
          <a:prstGeom prst="round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F334B76-8CFD-1E33-E4CD-3821F6FE07F7}"/>
              </a:ext>
            </a:extLst>
          </p:cNvPr>
          <p:cNvCxnSpPr>
            <a:cxnSpLocks/>
          </p:cNvCxnSpPr>
          <p:nvPr/>
        </p:nvCxnSpPr>
        <p:spPr>
          <a:xfrm flipH="1">
            <a:off x="10413026" y="3233599"/>
            <a:ext cx="4009338" cy="2347916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656670A-D52B-4643-EA02-7F6A9F3DD682}"/>
              </a:ext>
            </a:extLst>
          </p:cNvPr>
          <p:cNvCxnSpPr>
            <a:cxnSpLocks/>
          </p:cNvCxnSpPr>
          <p:nvPr/>
        </p:nvCxnSpPr>
        <p:spPr>
          <a:xfrm flipH="1">
            <a:off x="13186753" y="4235358"/>
            <a:ext cx="2189511" cy="4108542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86BCD95-7932-60C9-FDAE-8A6B9E795A27}"/>
              </a:ext>
            </a:extLst>
          </p:cNvPr>
          <p:cNvSpPr/>
          <p:nvPr/>
        </p:nvSpPr>
        <p:spPr>
          <a:xfrm>
            <a:off x="14321616" y="3218743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E6A60BC-EC29-6FD1-55AA-2973A00BED0A}"/>
              </a:ext>
            </a:extLst>
          </p:cNvPr>
          <p:cNvSpPr/>
          <p:nvPr/>
        </p:nvSpPr>
        <p:spPr>
          <a:xfrm>
            <a:off x="10159148" y="55236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1E2F9CBE-7213-14CB-79C9-1E9407E25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026" y="5676901"/>
            <a:ext cx="2666999" cy="266699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B6BF0BE-A69D-86BC-0536-F7E6E1DCB9D2}"/>
              </a:ext>
            </a:extLst>
          </p:cNvPr>
          <p:cNvSpPr/>
          <p:nvPr/>
        </p:nvSpPr>
        <p:spPr>
          <a:xfrm>
            <a:off x="11441725" y="6705151"/>
            <a:ext cx="609600" cy="609600"/>
          </a:xfrm>
          <a:prstGeom prst="rect">
            <a:avLst/>
          </a:prstGeom>
          <a:solidFill>
            <a:srgbClr val="0E7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26">
            <a:extLst>
              <a:ext uri="{FF2B5EF4-FFF2-40B4-BE49-F238E27FC236}">
                <a16:creationId xmlns:a16="http://schemas.microsoft.com/office/drawing/2014/main" id="{E371CEA9-D93C-0420-0186-3469035C4F20}"/>
              </a:ext>
            </a:extLst>
          </p:cNvPr>
          <p:cNvSpPr txBox="1"/>
          <p:nvPr/>
        </p:nvSpPr>
        <p:spPr>
          <a:xfrm>
            <a:off x="10400742" y="8591686"/>
            <a:ext cx="5901676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100m x 100m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격자에 </a:t>
            </a: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Mapping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하여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공급 유형별 적정 공유차량 규모 </a:t>
            </a:r>
            <a:r>
              <a:rPr lang="ko-KR" altLang="en-US" sz="24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산정 준비</a:t>
            </a:r>
            <a:endParaRPr lang="en-US" altLang="ko-KR" sz="2400" b="1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160342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8679</TotalTime>
  <Words>980</Words>
  <Application>Microsoft Office PowerPoint</Application>
  <PresentationFormat>사용자 지정</PresentationFormat>
  <Paragraphs>253</Paragraphs>
  <Slides>16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Arial</vt:lpstr>
      <vt:lpstr>Calibri</vt:lpstr>
      <vt:lpstr>윤고딕 Bold</vt:lpstr>
      <vt:lpstr>각진펜</vt:lpstr>
      <vt:lpstr>각진펜 Bold</vt:lpstr>
      <vt:lpstr>맑은 고딕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프로젝트 발표 프레젠테이션</dc:title>
  <cp:lastModifiedBy>준규 한</cp:lastModifiedBy>
  <cp:revision>20</cp:revision>
  <dcterms:created xsi:type="dcterms:W3CDTF">2006-08-16T00:00:00Z</dcterms:created>
  <dcterms:modified xsi:type="dcterms:W3CDTF">2024-12-31T05:33:22Z</dcterms:modified>
  <dc:identifier>DAGZv-4epXY</dc:identifier>
</cp:coreProperties>
</file>